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bin" ContentType="application/vnd.openxmlformats-officedocument.presentationml.printerSettings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5"/>
  </p:notes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80939"/>
    <a:srgbClr val="B8089E"/>
    <a:srgbClr val="FF0000"/>
    <a:srgbClr val="AE0DB1"/>
    <a:srgbClr val="0C02C8"/>
    <a:srgbClr val="0502BD"/>
    <a:srgbClr val="FF1ADC"/>
    <a:srgbClr val="C7E0FF"/>
    <a:srgbClr val="D1DA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50" d="100"/>
          <a:sy n="50" d="100"/>
        </p:scale>
        <p:origin x="-1320" y="-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slide" Target="slides/slide6.xml"/><Relationship Id="rId1" Type="http://schemas.openxmlformats.org/officeDocument/2006/relationships/slideMaster" Target="slideMasters/slideMaster1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0" Type="http://schemas.openxmlformats.org/officeDocument/2006/relationships/slide" Target="slides/slide9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9" Type="http://schemas.openxmlformats.org/officeDocument/2006/relationships/slide" Target="slides/slide8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7" Type="http://schemas.openxmlformats.org/officeDocument/2006/relationships/presProps" Target="presProps.xml"/><Relationship Id="rId14" Type="http://schemas.openxmlformats.org/officeDocument/2006/relationships/slide" Target="slides/slide13.xml"/><Relationship Id="rId23" Type="http://schemas.openxmlformats.org/officeDocument/2006/relationships/slide" Target="slides/slide22.xml"/><Relationship Id="rId4" Type="http://schemas.openxmlformats.org/officeDocument/2006/relationships/slide" Target="slides/slide3.xml"/><Relationship Id="rId28" Type="http://schemas.openxmlformats.org/officeDocument/2006/relationships/viewProps" Target="viewProps.xml"/><Relationship Id="rId26" Type="http://schemas.openxmlformats.org/officeDocument/2006/relationships/printerSettings" Target="printerSettings/printerSettings1.bin"/><Relationship Id="rId30" Type="http://schemas.openxmlformats.org/officeDocument/2006/relationships/tableStyles" Target="tableStyles.xml"/><Relationship Id="rId11" Type="http://schemas.openxmlformats.org/officeDocument/2006/relationships/slide" Target="slides/slide10.xml"/><Relationship Id="rId29" Type="http://schemas.openxmlformats.org/officeDocument/2006/relationships/theme" Target="theme/theme1.xml"/><Relationship Id="rId6" Type="http://schemas.openxmlformats.org/officeDocument/2006/relationships/slide" Target="slides/slide5.xml"/><Relationship Id="rId16" Type="http://schemas.openxmlformats.org/officeDocument/2006/relationships/slide" Target="slides/slide1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2" Type="http://schemas.openxmlformats.org/officeDocument/2006/relationships/slide" Target="slides/slide21.xml"/><Relationship Id="rId21" Type="http://schemas.openxmlformats.org/officeDocument/2006/relationships/slide" Target="slides/slide20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A3FD4C-71AF-414E-BD47-7B858AEF9741}" type="datetimeFigureOut">
              <a:rPr lang="en-US" smtClean="0"/>
              <a:t>11/4/11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470E2B-56CD-8940-9AFA-139D6AF1BE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0030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11/4/11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7993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11/4/11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4704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11/4/11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4867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11/4/11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81428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11/4/11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1562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11/4/11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7305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11/4/11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0541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11/4/11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6712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11/4/11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9783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11/4/11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5675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11/4/11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8289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A3A911-A004-414F-8B85-7CCFD585B8B1}" type="datetimeFigureOut">
              <a:rPr lang="en-US" smtClean="0"/>
              <a:t>11/4/11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3306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image" Target="../media/image7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emf"/><Relationship Id="rId3" Type="http://schemas.openxmlformats.org/officeDocument/2006/relationships/image" Target="../media/image6.emf"/><Relationship Id="rId5" Type="http://schemas.openxmlformats.org/officeDocument/2006/relationships/image" Target="../media/image8.e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emf"/><Relationship Id="rId4" Type="http://schemas.openxmlformats.org/officeDocument/2006/relationships/image" Target="../media/image12.emf"/><Relationship Id="rId5" Type="http://schemas.openxmlformats.org/officeDocument/2006/relationships/image" Target="../media/image13.emf"/><Relationship Id="rId7" Type="http://schemas.openxmlformats.org/officeDocument/2006/relationships/image" Target="../media/image15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emf"/><Relationship Id="rId3" Type="http://schemas.openxmlformats.org/officeDocument/2006/relationships/image" Target="../media/image11.emf"/><Relationship Id="rId6" Type="http://schemas.openxmlformats.org/officeDocument/2006/relationships/image" Target="../media/image14.e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3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emf"/><Relationship Id="rId3" Type="http://schemas.openxmlformats.org/officeDocument/2006/relationships/image" Target="../media/image20.emf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emf"/><Relationship Id="rId3" Type="http://schemas.openxmlformats.org/officeDocument/2006/relationships/image" Target="../media/image23.png"/><Relationship Id="rId5" Type="http://schemas.openxmlformats.org/officeDocument/2006/relationships/image" Target="../media/image17.em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3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image" Target="../media/image29.emf"/><Relationship Id="rId5" Type="http://schemas.openxmlformats.org/officeDocument/2006/relationships/image" Target="../media/image30.emf"/><Relationship Id="rId7" Type="http://schemas.openxmlformats.org/officeDocument/2006/relationships/image" Target="../media/image32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emf"/><Relationship Id="rId3" Type="http://schemas.openxmlformats.org/officeDocument/2006/relationships/image" Target="../media/image28.emf"/><Relationship Id="rId6" Type="http://schemas.openxmlformats.org/officeDocument/2006/relationships/image" Target="../media/image31.emf"/></Relationships>
</file>

<file path=ppt/slides/_rels/slide15.xml.rels><?xml version="1.0" encoding="UTF-8" standalone="yes"?>
<Relationships xmlns="http://schemas.openxmlformats.org/package/2006/relationships"><Relationship Id="rId6" Type="http://schemas.openxmlformats.org/officeDocument/2006/relationships/image" Target="../media/image36.emf"/><Relationship Id="rId4" Type="http://schemas.openxmlformats.org/officeDocument/2006/relationships/image" Target="../media/image35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emf"/><Relationship Id="rId3" Type="http://schemas.openxmlformats.org/officeDocument/2006/relationships/image" Target="../media/image34.emf"/><Relationship Id="rId5" Type="http://schemas.openxmlformats.org/officeDocument/2006/relationships/image" Target="../media/image30.em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image" Target="../media/image40.emf"/><Relationship Id="rId5" Type="http://schemas.openxmlformats.org/officeDocument/2006/relationships/image" Target="../media/image41.emf"/><Relationship Id="rId7" Type="http://schemas.openxmlformats.org/officeDocument/2006/relationships/image" Target="../media/image43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emf"/><Relationship Id="rId3" Type="http://schemas.openxmlformats.org/officeDocument/2006/relationships/image" Target="../media/image39.emf"/><Relationship Id="rId6" Type="http://schemas.openxmlformats.org/officeDocument/2006/relationships/image" Target="../media/image42.emf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emf"/><Relationship Id="rId3" Type="http://schemas.openxmlformats.org/officeDocument/2006/relationships/image" Target="../media/image45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image" Target="../media/image48.emf"/><Relationship Id="rId5" Type="http://schemas.openxmlformats.org/officeDocument/2006/relationships/image" Target="../media/image49.emf"/><Relationship Id="rId7" Type="http://schemas.openxmlformats.org/officeDocument/2006/relationships/image" Target="../media/image51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6.emf"/><Relationship Id="rId3" Type="http://schemas.openxmlformats.org/officeDocument/2006/relationships/image" Target="../media/image47.emf"/><Relationship Id="rId6" Type="http://schemas.openxmlformats.org/officeDocument/2006/relationships/image" Target="../media/image50.em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emf"/><Relationship Id="rId3" Type="http://schemas.openxmlformats.org/officeDocument/2006/relationships/image" Target="../media/image53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image" Target="../media/image56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4.emf"/><Relationship Id="rId3" Type="http://schemas.openxmlformats.org/officeDocument/2006/relationships/image" Target="../media/image55.emf"/><Relationship Id="rId5" Type="http://schemas.openxmlformats.org/officeDocument/2006/relationships/image" Target="../media/image57.emf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image" Target="../media/image60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8.emf"/><Relationship Id="rId3" Type="http://schemas.openxmlformats.org/officeDocument/2006/relationships/image" Target="../media/image59.emf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emf"/><Relationship Id="rId3" Type="http://schemas.openxmlformats.org/officeDocument/2006/relationships/image" Target="../media/image62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25562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HOW DO WE MEASURE  A QUANTITY ?</a:t>
            </a:r>
            <a:endParaRPr lang="en-US" sz="3200" b="1" dirty="0">
              <a:solidFill>
                <a:srgbClr val="008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07400" cy="50292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Actually, what does it </a:t>
            </a:r>
            <a:r>
              <a:rPr lang="en-US" b="1" dirty="0" smtClean="0">
                <a:solidFill>
                  <a:srgbClr val="FF0000"/>
                </a:solidFill>
              </a:rPr>
              <a:t>mean</a:t>
            </a:r>
            <a:r>
              <a:rPr lang="en-US" b="1" dirty="0" smtClean="0">
                <a:solidFill>
                  <a:srgbClr val="0000FF"/>
                </a:solidFill>
              </a:rPr>
              <a:t> to measure some-thing, or </a:t>
            </a:r>
            <a:r>
              <a:rPr lang="en-US" b="1" dirty="0" smtClean="0">
                <a:solidFill>
                  <a:srgbClr val="008000"/>
                </a:solidFill>
              </a:rPr>
              <a:t>more precisely</a:t>
            </a:r>
            <a:r>
              <a:rPr lang="en-US" b="1" dirty="0" smtClean="0">
                <a:solidFill>
                  <a:srgbClr val="0000FF"/>
                </a:solidFill>
              </a:rPr>
              <a:t>, what are the </a:t>
            </a:r>
            <a:r>
              <a:rPr lang="en-US" b="1" dirty="0" err="1" smtClean="0">
                <a:solidFill>
                  <a:srgbClr val="0000FF"/>
                </a:solidFill>
              </a:rPr>
              <a:t>ingredi-ents</a:t>
            </a:r>
            <a:r>
              <a:rPr lang="en-US" b="1" dirty="0" smtClean="0">
                <a:solidFill>
                  <a:srgbClr val="0000FF"/>
                </a:solidFill>
              </a:rPr>
              <a:t> needed to be able to </a:t>
            </a:r>
            <a:r>
              <a:rPr lang="en-US" b="1" dirty="0" smtClean="0">
                <a:solidFill>
                  <a:srgbClr val="FF0000"/>
                </a:solidFill>
              </a:rPr>
              <a:t>measure</a:t>
            </a:r>
            <a:r>
              <a:rPr lang="en-US" b="1" dirty="0" smtClean="0">
                <a:solidFill>
                  <a:srgbClr val="0000FF"/>
                </a:solidFill>
              </a:rPr>
              <a:t> something?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One ingredient should be obvious …</a:t>
            </a:r>
          </a:p>
          <a:p>
            <a:pPr marL="0" indent="0" algn="ctr">
              <a:buNone/>
            </a:pPr>
            <a:r>
              <a:rPr lang="en-US" b="1" dirty="0" smtClean="0">
                <a:solidFill>
                  <a:srgbClr val="D80939"/>
                </a:solidFill>
              </a:rPr>
              <a:t>A UNIT !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The second Ingredient is not so obvious, it is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s</a:t>
            </a:r>
            <a:r>
              <a:rPr lang="en-US" b="1" dirty="0" smtClean="0">
                <a:solidFill>
                  <a:srgbClr val="0000FF"/>
                </a:solidFill>
              </a:rPr>
              <a:t>ome kind </a:t>
            </a:r>
            <a:r>
              <a:rPr lang="en-US" b="1" dirty="0" smtClean="0">
                <a:solidFill>
                  <a:srgbClr val="D80939"/>
                </a:solidFill>
              </a:rPr>
              <a:t>of protocol </a:t>
            </a:r>
            <a:r>
              <a:rPr lang="en-US" b="1" dirty="0" smtClean="0">
                <a:solidFill>
                  <a:srgbClr val="0000FF"/>
                </a:solidFill>
              </a:rPr>
              <a:t>(a </a:t>
            </a:r>
            <a:r>
              <a:rPr lang="en-US" b="1" dirty="0" smtClean="0">
                <a:solidFill>
                  <a:srgbClr val="008000"/>
                </a:solidFill>
              </a:rPr>
              <a:t>Sunday</a:t>
            </a:r>
            <a:r>
              <a:rPr lang="en-US" b="1" dirty="0" smtClean="0">
                <a:solidFill>
                  <a:srgbClr val="0000FF"/>
                </a:solidFill>
              </a:rPr>
              <a:t> word meaning 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8000"/>
                </a:solidFill>
              </a:rPr>
              <a:t>p</a:t>
            </a:r>
            <a:r>
              <a:rPr lang="en-US" b="1" dirty="0" smtClean="0">
                <a:solidFill>
                  <a:srgbClr val="008000"/>
                </a:solidFill>
              </a:rPr>
              <a:t>rocedure, method </a:t>
            </a:r>
            <a:r>
              <a:rPr lang="en-US" b="1" dirty="0" smtClean="0">
                <a:solidFill>
                  <a:srgbClr val="0000FF"/>
                </a:solidFill>
              </a:rPr>
              <a:t>…) that allows us to “</a:t>
            </a:r>
            <a:r>
              <a:rPr lang="en-US" b="1" dirty="0" smtClean="0">
                <a:solidFill>
                  <a:srgbClr val="FF0000"/>
                </a:solidFill>
              </a:rPr>
              <a:t>quantitatively compare</a:t>
            </a:r>
            <a:r>
              <a:rPr lang="en-US" b="1" dirty="0" smtClean="0">
                <a:solidFill>
                  <a:srgbClr val="0000FF"/>
                </a:solidFill>
              </a:rPr>
              <a:t>” the quantity we want to measure to the unit we have chosen.</a:t>
            </a: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 algn="ctr">
              <a:buNone/>
            </a:pPr>
            <a:endParaRPr lang="en-US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8663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4000" y="279400"/>
            <a:ext cx="8534400" cy="6248400"/>
          </a:xfrm>
        </p:spPr>
        <p:txBody>
          <a:bodyPr/>
          <a:lstStyle/>
          <a:p>
            <a:pPr marL="0" indent="0">
              <a:lnSpc>
                <a:spcPct val="12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The </a:t>
            </a:r>
            <a:r>
              <a:rPr lang="en-US" b="1" dirty="0" smtClean="0">
                <a:solidFill>
                  <a:srgbClr val="FF0000"/>
                </a:solidFill>
              </a:rPr>
              <a:t>“protocol” </a:t>
            </a:r>
            <a:r>
              <a:rPr lang="en-US" b="1" dirty="0" smtClean="0">
                <a:solidFill>
                  <a:srgbClr val="0000FF"/>
                </a:solidFill>
              </a:rPr>
              <a:t>may be quite complex, or ingenious. Suppose we want to measure volume.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The first thing we do is select </a:t>
            </a:r>
            <a:r>
              <a:rPr lang="en-US" b="1" dirty="0" smtClean="0">
                <a:solidFill>
                  <a:srgbClr val="660066"/>
                </a:solidFill>
              </a:rPr>
              <a:t>a unit</a:t>
            </a:r>
            <a:r>
              <a:rPr lang="en-US" b="1" dirty="0" smtClean="0">
                <a:solidFill>
                  <a:srgbClr val="0000FF"/>
                </a:solidFill>
              </a:rPr>
              <a:t>, here it is: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This cube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</p:txBody>
      </p:sp>
      <p:pic>
        <p:nvPicPr>
          <p:cNvPr id="4" name="Picture 3" descr="Picture 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8700" y="2824700"/>
            <a:ext cx="2673524" cy="2719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07582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304800"/>
            <a:ext cx="8610600" cy="6273800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And here is </a:t>
            </a:r>
            <a:r>
              <a:rPr lang="en-US" b="1" dirty="0" smtClean="0">
                <a:solidFill>
                  <a:srgbClr val="0000FF"/>
                </a:solidFill>
              </a:rPr>
              <a:t>the quantity whose “volume” </a:t>
            </a:r>
            <a:r>
              <a:rPr lang="en-US" b="1" dirty="0">
                <a:solidFill>
                  <a:srgbClr val="0000FF"/>
                </a:solidFill>
              </a:rPr>
              <a:t>we want to </a:t>
            </a:r>
            <a:r>
              <a:rPr lang="en-US" b="1" dirty="0" smtClean="0">
                <a:solidFill>
                  <a:srgbClr val="0000FF"/>
                </a:solidFill>
              </a:rPr>
              <a:t>measure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What can we do? Physically it’s easy!</a:t>
            </a:r>
          </a:p>
        </p:txBody>
      </p:sp>
      <p:pic>
        <p:nvPicPr>
          <p:cNvPr id="2" name="Picture 1" descr="Picture 7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5271" y="1383616"/>
            <a:ext cx="5691492" cy="4280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34890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54000"/>
            <a:ext cx="8610600" cy="6350000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b="1" dirty="0" smtClean="0">
                <a:solidFill>
                  <a:srgbClr val="0000FF"/>
                </a:solidFill>
              </a:rPr>
              <a:t>Use the </a:t>
            </a:r>
            <a:r>
              <a:rPr lang="en-US" b="1" dirty="0" smtClean="0">
                <a:solidFill>
                  <a:srgbClr val="660066"/>
                </a:solidFill>
              </a:rPr>
              <a:t>unit</a:t>
            </a:r>
            <a:r>
              <a:rPr lang="en-US" b="1" dirty="0" smtClean="0">
                <a:solidFill>
                  <a:srgbClr val="0000FF"/>
                </a:solidFill>
              </a:rPr>
              <a:t> cube to mark levels </a:t>
            </a:r>
            <a:r>
              <a:rPr lang="en-US" b="1" dirty="0" smtClean="0">
                <a:solidFill>
                  <a:srgbClr val="FF0000"/>
                </a:solidFill>
              </a:rPr>
              <a:t>1, 2, 3, 4 </a:t>
            </a:r>
            <a:r>
              <a:rPr lang="en-US" b="1" dirty="0" smtClean="0">
                <a:solidFill>
                  <a:srgbClr val="0000FF"/>
                </a:solidFill>
              </a:rPr>
              <a:t>etc</a:t>
            </a:r>
            <a:r>
              <a:rPr lang="en-US" dirty="0" smtClean="0"/>
              <a:t>. </a:t>
            </a:r>
            <a:r>
              <a:rPr lang="en-US" b="1" dirty="0" smtClean="0">
                <a:solidFill>
                  <a:srgbClr val="0000FF"/>
                </a:solidFill>
              </a:rPr>
              <a:t>on </a:t>
            </a:r>
            <a:r>
              <a:rPr lang="en-US" b="1" dirty="0" smtClean="0">
                <a:solidFill>
                  <a:srgbClr val="FF6600"/>
                </a:solidFill>
              </a:rPr>
              <a:t>a cylindrical glass</a:t>
            </a:r>
            <a:r>
              <a:rPr lang="en-US" b="1" dirty="0" smtClean="0">
                <a:solidFill>
                  <a:srgbClr val="0000FF"/>
                </a:solidFill>
              </a:rPr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>
                <a:solidFill>
                  <a:srgbClr val="0000FF"/>
                </a:solidFill>
              </a:rPr>
              <a:t>Fill the glass to a </a:t>
            </a:r>
            <a:r>
              <a:rPr lang="en-US" b="1" dirty="0" smtClean="0">
                <a:solidFill>
                  <a:srgbClr val="FF6600"/>
                </a:solidFill>
              </a:rPr>
              <a:t>sufficiently high mark</a:t>
            </a:r>
            <a:r>
              <a:rPr lang="en-US" b="1" dirty="0" smtClean="0">
                <a:solidFill>
                  <a:srgbClr val="0000FF"/>
                </a:solidFill>
              </a:rPr>
              <a:t>, then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>
                <a:solidFill>
                  <a:srgbClr val="0000FF"/>
                </a:solidFill>
              </a:rPr>
              <a:t>Use the liquid in the glass </a:t>
            </a:r>
            <a:r>
              <a:rPr lang="en-US" b="1" dirty="0" smtClean="0">
                <a:solidFill>
                  <a:srgbClr val="FF0000"/>
                </a:solidFill>
              </a:rPr>
              <a:t>to fill the thing </a:t>
            </a:r>
            <a:r>
              <a:rPr lang="en-US" b="1" dirty="0" smtClean="0">
                <a:solidFill>
                  <a:srgbClr val="0000FF"/>
                </a:solidFill>
              </a:rPr>
              <a:t>whose volume you want to measure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>
                <a:solidFill>
                  <a:srgbClr val="0000FF"/>
                </a:solidFill>
              </a:rPr>
              <a:t>Check </a:t>
            </a:r>
            <a:r>
              <a:rPr lang="en-US" b="1" dirty="0" smtClean="0">
                <a:solidFill>
                  <a:srgbClr val="FF6600"/>
                </a:solidFill>
              </a:rPr>
              <a:t>the lower mark </a:t>
            </a:r>
            <a:r>
              <a:rPr lang="en-US" b="1" dirty="0" smtClean="0">
                <a:solidFill>
                  <a:srgbClr val="0000FF"/>
                </a:solidFill>
              </a:rPr>
              <a:t>and you have the volume.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If the thing you want to measure is solid, then …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Any takers?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Right, </a:t>
            </a:r>
            <a:r>
              <a:rPr lang="en-US" b="1" dirty="0" smtClean="0">
                <a:solidFill>
                  <a:srgbClr val="0000FF"/>
                </a:solidFill>
              </a:rPr>
              <a:t>fill the glass to some mark, push the thing until submersed, read the new mark.</a:t>
            </a:r>
            <a:endParaRPr lang="en-US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70962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4000" y="279400"/>
            <a:ext cx="8610600" cy="63500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This was a rather physical (vs</a:t>
            </a:r>
            <a:r>
              <a:rPr lang="en-US" b="1" dirty="0" smtClean="0">
                <a:solidFill>
                  <a:srgbClr val="FF0000"/>
                </a:solidFill>
              </a:rPr>
              <a:t>. mathematical</a:t>
            </a:r>
            <a:r>
              <a:rPr lang="en-US" b="1" dirty="0" smtClean="0">
                <a:solidFill>
                  <a:srgbClr val="0000FF"/>
                </a:solidFill>
              </a:rPr>
              <a:t>) protocol, we will learn later how to replace it (for something as nice looking as this)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with a </a:t>
            </a:r>
            <a:r>
              <a:rPr lang="en-US" b="1" dirty="0" smtClean="0">
                <a:solidFill>
                  <a:srgbClr val="FF0000"/>
                </a:solidFill>
              </a:rPr>
              <a:t>mathematical</a:t>
            </a:r>
            <a:r>
              <a:rPr lang="en-US" b="1" dirty="0" smtClean="0">
                <a:solidFill>
                  <a:srgbClr val="0000FF"/>
                </a:solidFill>
              </a:rPr>
              <a:t> protocol. Note in fact that, had the thing been this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 descr="Picture 7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7856" y="1763555"/>
            <a:ext cx="2655123" cy="1997114"/>
          </a:xfrm>
          <a:prstGeom prst="rect">
            <a:avLst/>
          </a:prstGeom>
        </p:spPr>
      </p:pic>
      <p:pic>
        <p:nvPicPr>
          <p:cNvPr id="5" name="Picture 4" descr="Picture 8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1600" y="4648200"/>
            <a:ext cx="3034921" cy="2082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88949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9400" y="330200"/>
            <a:ext cx="8559800" cy="6248400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We would already have a “</a:t>
            </a:r>
            <a:r>
              <a:rPr lang="en-US" b="1" dirty="0" smtClean="0">
                <a:solidFill>
                  <a:srgbClr val="B8089E"/>
                </a:solidFill>
              </a:rPr>
              <a:t>protocol</a:t>
            </a:r>
            <a:r>
              <a:rPr lang="en-US" b="1" dirty="0" smtClean="0">
                <a:solidFill>
                  <a:srgbClr val="0000FF"/>
                </a:solidFill>
              </a:rPr>
              <a:t>”, namely a …</a:t>
            </a:r>
          </a:p>
          <a:p>
            <a:pPr marL="0" indent="0" algn="ctr">
              <a:lnSpc>
                <a:spcPct val="90000"/>
              </a:lnSpc>
              <a:buNone/>
            </a:pPr>
            <a:r>
              <a:rPr lang="en-US" b="1" dirty="0" smtClean="0">
                <a:solidFill>
                  <a:srgbClr val="FF0000"/>
                </a:solidFill>
              </a:rPr>
              <a:t>FORMULA !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Same thing for areas. For some kind of figures we have a </a:t>
            </a:r>
            <a:r>
              <a:rPr lang="en-US" b="1" dirty="0" smtClean="0">
                <a:solidFill>
                  <a:srgbClr val="FF0000"/>
                </a:solidFill>
              </a:rPr>
              <a:t>protocol</a:t>
            </a:r>
            <a:r>
              <a:rPr lang="en-US" b="1" dirty="0" smtClean="0">
                <a:solidFill>
                  <a:srgbClr val="0000FF"/>
                </a:solidFill>
              </a:rPr>
              <a:t> (all right, a formula!) that gives us a way to achieve a </a:t>
            </a:r>
            <a:r>
              <a:rPr lang="en-US" b="1" dirty="0" smtClean="0">
                <a:solidFill>
                  <a:srgbClr val="FF0000"/>
                </a:solidFill>
              </a:rPr>
              <a:t>quantitative comparison </a:t>
            </a:r>
            <a:r>
              <a:rPr lang="en-US" b="1" dirty="0" smtClean="0">
                <a:solidFill>
                  <a:srgbClr val="0000FF"/>
                </a:solidFill>
              </a:rPr>
              <a:t>between the figure and </a:t>
            </a:r>
            <a:r>
              <a:rPr lang="en-US" b="1" dirty="0" smtClean="0">
                <a:solidFill>
                  <a:srgbClr val="660066"/>
                </a:solidFill>
              </a:rPr>
              <a:t>our unit of area</a:t>
            </a:r>
            <a:r>
              <a:rPr lang="en-US" b="1" dirty="0" smtClean="0">
                <a:solidFill>
                  <a:srgbClr val="0000FF"/>
                </a:solidFill>
              </a:rPr>
              <a:t>, namely </a:t>
            </a:r>
          </a:p>
          <a:p>
            <a:pPr marL="0" indent="0" algn="ctr">
              <a:lnSpc>
                <a:spcPct val="90000"/>
              </a:lnSpc>
              <a:buNone/>
            </a:pPr>
            <a:r>
              <a:rPr lang="en-US" b="1" dirty="0">
                <a:solidFill>
                  <a:srgbClr val="0000FF"/>
                </a:solidFill>
              </a:rPr>
              <a:t> </a:t>
            </a:r>
            <a:r>
              <a:rPr lang="en-US" b="1" dirty="0" smtClean="0">
                <a:solidFill>
                  <a:srgbClr val="0000FF"/>
                </a:solidFill>
              </a:rPr>
              <a:t> </a:t>
            </a:r>
            <a:r>
              <a:rPr lang="en-US" b="1" dirty="0" smtClean="0">
                <a:solidFill>
                  <a:srgbClr val="660066"/>
                </a:solidFill>
              </a:rPr>
              <a:t>a square .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We are simply going to devise a </a:t>
            </a:r>
            <a:r>
              <a:rPr lang="en-US" b="1" dirty="0" smtClean="0">
                <a:solidFill>
                  <a:srgbClr val="FF0000"/>
                </a:solidFill>
              </a:rPr>
              <a:t>new protocol </a:t>
            </a:r>
            <a:r>
              <a:rPr lang="en-US" b="1" dirty="0" smtClean="0">
                <a:solidFill>
                  <a:srgbClr val="0000FF"/>
                </a:solidFill>
              </a:rPr>
              <a:t>that will …</a:t>
            </a:r>
          </a:p>
          <a:p>
            <a:pPr marL="514350" indent="-514350">
              <a:lnSpc>
                <a:spcPct val="70000"/>
              </a:lnSpc>
              <a:buFont typeface="+mj-lt"/>
              <a:buAutoNum type="alphaLcPeriod"/>
            </a:pPr>
            <a:r>
              <a:rPr lang="en-US" b="1" dirty="0" smtClean="0">
                <a:solidFill>
                  <a:srgbClr val="FF0000"/>
                </a:solidFill>
              </a:rPr>
              <a:t>Work</a:t>
            </a:r>
            <a:r>
              <a:rPr lang="en-US" b="1" dirty="0" smtClean="0">
                <a:solidFill>
                  <a:srgbClr val="0000FF"/>
                </a:solidFill>
              </a:rPr>
              <a:t> for some figures that the old protocol </a:t>
            </a:r>
            <a:r>
              <a:rPr lang="en-US" b="1" dirty="0" smtClean="0">
                <a:solidFill>
                  <a:srgbClr val="AE0DB1"/>
                </a:solidFill>
              </a:rPr>
              <a:t>was not able to handle</a:t>
            </a:r>
          </a:p>
          <a:p>
            <a:pPr marL="514350" indent="-514350">
              <a:lnSpc>
                <a:spcPct val="70000"/>
              </a:lnSpc>
              <a:buFont typeface="+mj-lt"/>
              <a:buAutoNum type="alphaLcPeriod"/>
            </a:pPr>
            <a:r>
              <a:rPr lang="en-US" b="1" dirty="0" smtClean="0">
                <a:solidFill>
                  <a:srgbClr val="FF0000"/>
                </a:solidFill>
              </a:rPr>
              <a:t>Give</a:t>
            </a:r>
            <a:r>
              <a:rPr lang="en-US" b="1" dirty="0" smtClean="0">
                <a:solidFill>
                  <a:srgbClr val="0000FF"/>
                </a:solidFill>
              </a:rPr>
              <a:t> the </a:t>
            </a:r>
            <a:r>
              <a:rPr lang="en-US" b="1" dirty="0" smtClean="0">
                <a:solidFill>
                  <a:srgbClr val="B8089E"/>
                </a:solidFill>
              </a:rPr>
              <a:t>same answer </a:t>
            </a:r>
            <a:r>
              <a:rPr lang="en-US" b="1" dirty="0" smtClean="0">
                <a:solidFill>
                  <a:srgbClr val="0000FF"/>
                </a:solidFill>
              </a:rPr>
              <a:t>as the old protocol for figures that the old protocol could handle.</a:t>
            </a:r>
            <a:endParaRPr lang="en-US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87159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54000"/>
            <a:ext cx="8686800" cy="6350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The second property is important, if our new protocol doesn’t give           for the area of a circle of radius      we would not accept it as a reasonable extension of the notion of “area.”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(The meaning of the word </a:t>
            </a:r>
            <a:r>
              <a:rPr lang="en-US" b="1" dirty="0" smtClean="0">
                <a:solidFill>
                  <a:srgbClr val="FF0000"/>
                </a:solidFill>
              </a:rPr>
              <a:t>extension</a:t>
            </a:r>
            <a:r>
              <a:rPr lang="en-US" b="1" dirty="0" smtClean="0">
                <a:solidFill>
                  <a:srgbClr val="0000FF"/>
                </a:solidFill>
              </a:rPr>
              <a:t> is that you have </a:t>
            </a:r>
            <a:r>
              <a:rPr lang="en-US" b="1" dirty="0" smtClean="0">
                <a:solidFill>
                  <a:srgbClr val="FF6600"/>
                </a:solidFill>
              </a:rPr>
              <a:t>added something</a:t>
            </a:r>
            <a:r>
              <a:rPr lang="en-US" b="1" dirty="0" smtClean="0">
                <a:solidFill>
                  <a:srgbClr val="0000FF"/>
                </a:solidFill>
              </a:rPr>
              <a:t>, but </a:t>
            </a:r>
            <a:r>
              <a:rPr lang="en-US" b="1" dirty="0" smtClean="0">
                <a:solidFill>
                  <a:srgbClr val="FF6600"/>
                </a:solidFill>
              </a:rPr>
              <a:t>kept everything old</a:t>
            </a:r>
            <a:r>
              <a:rPr lang="en-US" b="1" dirty="0" smtClean="0">
                <a:solidFill>
                  <a:srgbClr val="0000FF"/>
                </a:solidFill>
              </a:rPr>
              <a:t>)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The new protocol we will devise is due to </a:t>
            </a:r>
            <a:r>
              <a:rPr lang="en-US" dirty="0">
                <a:solidFill>
                  <a:srgbClr val="FF0000"/>
                </a:solidFill>
              </a:rPr>
              <a:t>Georg Friedrich Bernhard </a:t>
            </a:r>
            <a:r>
              <a:rPr lang="en-US" b="1" dirty="0">
                <a:solidFill>
                  <a:srgbClr val="FF0000"/>
                </a:solidFill>
              </a:rPr>
              <a:t>Riemann</a:t>
            </a:r>
            <a:r>
              <a:rPr lang="en-US" b="1" dirty="0" smtClean="0">
                <a:solidFill>
                  <a:srgbClr val="0000FF"/>
                </a:solidFill>
              </a:rPr>
              <a:t> and carries his name.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It works for some (</a:t>
            </a:r>
            <a:r>
              <a:rPr lang="en-US" b="1" dirty="0" smtClean="0">
                <a:solidFill>
                  <a:srgbClr val="660066"/>
                </a:solidFill>
              </a:rPr>
              <a:t>not all !</a:t>
            </a:r>
            <a:r>
              <a:rPr lang="en-US" b="1" dirty="0" smtClean="0">
                <a:solidFill>
                  <a:srgbClr val="0000FF"/>
                </a:solidFill>
              </a:rPr>
              <a:t>) figures defined as: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                                         Let’s call them </a:t>
            </a:r>
            <a:r>
              <a:rPr lang="en-US" b="1" dirty="0" smtClean="0">
                <a:solidFill>
                  <a:srgbClr val="FF0000"/>
                </a:solidFill>
              </a:rPr>
              <a:t>nice.</a:t>
            </a:r>
            <a:r>
              <a:rPr lang="en-US" b="1" dirty="0" smtClean="0">
                <a:solidFill>
                  <a:srgbClr val="0000FF"/>
                </a:solidFill>
              </a:rPr>
              <a:t>      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0025" y="633794"/>
            <a:ext cx="768350" cy="59931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9064" y="1422464"/>
            <a:ext cx="245872" cy="29197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075" y="4953445"/>
            <a:ext cx="7683500" cy="96812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075" y="5820093"/>
            <a:ext cx="3211703" cy="691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03785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54000"/>
            <a:ext cx="8712200" cy="6273800"/>
          </a:xfrm>
        </p:spPr>
        <p:txBody>
          <a:bodyPr/>
          <a:lstStyle/>
          <a:p>
            <a:pPr marL="0" indent="0">
              <a:lnSpc>
                <a:spcPct val="9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Convince yourself that all the old figures for which you have a formula (rectangle, triangle, trapezoid, circle) are </a:t>
            </a:r>
            <a:r>
              <a:rPr lang="en-US" b="1" dirty="0" smtClean="0">
                <a:solidFill>
                  <a:srgbClr val="FF0000"/>
                </a:solidFill>
              </a:rPr>
              <a:t>nice</a:t>
            </a:r>
            <a:r>
              <a:rPr lang="en-US" b="1" dirty="0" smtClean="0">
                <a:solidFill>
                  <a:srgbClr val="0000FF"/>
                </a:solidFill>
              </a:rPr>
              <a:t>.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Here is a </a:t>
            </a:r>
            <a:r>
              <a:rPr lang="en-US" b="1" dirty="0" smtClean="0">
                <a:solidFill>
                  <a:srgbClr val="FF0000"/>
                </a:solidFill>
              </a:rPr>
              <a:t>nice</a:t>
            </a:r>
            <a:r>
              <a:rPr lang="en-US" b="1" dirty="0" smtClean="0">
                <a:solidFill>
                  <a:srgbClr val="0000FF"/>
                </a:solidFill>
              </a:rPr>
              <a:t> one not included among the old ones:</a:t>
            </a:r>
          </a:p>
          <a:p>
            <a:pPr marL="0" indent="0">
              <a:lnSpc>
                <a:spcPct val="90000"/>
              </a:lnSpc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                                    almost, but not quite,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b="1" dirty="0">
                <a:solidFill>
                  <a:srgbClr val="0000FF"/>
                </a:solidFill>
              </a:rPr>
              <a:t> </a:t>
            </a:r>
            <a:r>
              <a:rPr lang="en-US" b="1" dirty="0" smtClean="0">
                <a:solidFill>
                  <a:srgbClr val="0000FF"/>
                </a:solidFill>
              </a:rPr>
              <a:t>                                   a triangle.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5" name="Picture 4" descr="Picture 1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246" y="2715614"/>
            <a:ext cx="2770170" cy="3699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26037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4000" y="279400"/>
            <a:ext cx="8610600" cy="63246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Here is the protocol that Riemann devised:</a:t>
            </a:r>
          </a:p>
          <a:p>
            <a:pPr marL="514350" indent="-514350">
              <a:lnSpc>
                <a:spcPct val="130000"/>
              </a:lnSpc>
              <a:buFont typeface="+mj-lt"/>
              <a:buAutoNum type="alphaUcPeriod"/>
            </a:pPr>
            <a:r>
              <a:rPr lang="en-US" b="1" dirty="0" smtClean="0">
                <a:solidFill>
                  <a:srgbClr val="FF0000"/>
                </a:solidFill>
              </a:rPr>
              <a:t> Divide</a:t>
            </a:r>
            <a:r>
              <a:rPr lang="en-US" b="1" dirty="0" smtClean="0">
                <a:solidFill>
                  <a:srgbClr val="0000FF"/>
                </a:solidFill>
              </a:rPr>
              <a:t> the interval              into        equal parts.(Note that each part has length                 )</a:t>
            </a:r>
          </a:p>
          <a:p>
            <a:pPr marL="514350" indent="-514350">
              <a:lnSpc>
                <a:spcPct val="130000"/>
              </a:lnSpc>
              <a:buFont typeface="+mj-lt"/>
              <a:buAutoNum type="alphaUcPeriod"/>
            </a:pP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smtClean="0">
                <a:solidFill>
                  <a:srgbClr val="0000FF"/>
                </a:solidFill>
              </a:rPr>
              <a:t>In each of the        subintervals choose  one</a:t>
            </a:r>
            <a:br>
              <a:rPr lang="en-US" b="1" dirty="0" smtClean="0">
                <a:solidFill>
                  <a:srgbClr val="0000FF"/>
                </a:solidFill>
              </a:rPr>
            </a:br>
            <a:r>
              <a:rPr lang="en-US" b="1" dirty="0" smtClean="0">
                <a:solidFill>
                  <a:srgbClr val="0000FF"/>
                </a:solidFill>
              </a:rPr>
              <a:t>     - point essentially at random.</a:t>
            </a:r>
          </a:p>
          <a:p>
            <a:pPr marL="514350" indent="-514350">
              <a:lnSpc>
                <a:spcPct val="130000"/>
              </a:lnSpc>
              <a:buFont typeface="+mj-lt"/>
              <a:buAutoNum type="alphaUcPeriod"/>
            </a:pP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smtClean="0">
                <a:solidFill>
                  <a:srgbClr val="0000FF"/>
                </a:solidFill>
              </a:rPr>
              <a:t> For each of the        subintervals compute the area of that rectangle whose base is the subinterval, and height the functional value at the      - point chosen.</a:t>
            </a:r>
          </a:p>
          <a:p>
            <a:pPr marL="514350" indent="-514350">
              <a:lnSpc>
                <a:spcPct val="130000"/>
              </a:lnSpc>
              <a:buFont typeface="+mj-lt"/>
              <a:buAutoNum type="alphaUcPeriod"/>
            </a:pP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2100" y="1092200"/>
            <a:ext cx="939800" cy="4572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4062" y="1073658"/>
            <a:ext cx="430276" cy="39954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36538" y="1276858"/>
            <a:ext cx="1137158" cy="126009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66262" y="2426081"/>
            <a:ext cx="430276" cy="39954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7710" y="3187764"/>
            <a:ext cx="291973" cy="29197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45662" y="3823081"/>
            <a:ext cx="430276" cy="39954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12710" y="5778564"/>
            <a:ext cx="291973" cy="291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75728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79400"/>
            <a:ext cx="8610600" cy="6299200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lphaUcPeriod" startAt="4"/>
            </a:pPr>
            <a:r>
              <a:rPr lang="en-US" b="1" dirty="0" smtClean="0">
                <a:solidFill>
                  <a:srgbClr val="FF0000"/>
                </a:solidFill>
              </a:rPr>
              <a:t>Add up </a:t>
            </a:r>
            <a:r>
              <a:rPr lang="en-US" b="1" dirty="0" smtClean="0">
                <a:solidFill>
                  <a:srgbClr val="0000FF"/>
                </a:solidFill>
              </a:rPr>
              <a:t>the areas of those rectangles </a:t>
            </a:r>
            <a:r>
              <a:rPr lang="en-US" b="1" dirty="0" smtClean="0">
                <a:solidFill>
                  <a:srgbClr val="FF0000"/>
                </a:solidFill>
              </a:rPr>
              <a:t>(NOT </a:t>
            </a:r>
            <a:r>
              <a:rPr lang="en-US" b="1" dirty="0" smtClean="0">
                <a:solidFill>
                  <a:srgbClr val="0000FF"/>
                </a:solidFill>
              </a:rPr>
              <a:t>easy !)</a:t>
            </a:r>
          </a:p>
          <a:p>
            <a:pPr marL="514350" indent="-514350">
              <a:buFont typeface="+mj-lt"/>
              <a:buAutoNum type="alphaUcPeriod" startAt="4"/>
            </a:pPr>
            <a:r>
              <a:rPr lang="en-US" b="1" dirty="0" smtClean="0">
                <a:solidFill>
                  <a:srgbClr val="FF0000"/>
                </a:solidFill>
              </a:rPr>
              <a:t>Take a limit </a:t>
            </a:r>
            <a:r>
              <a:rPr lang="en-US" b="1" dirty="0" smtClean="0">
                <a:solidFill>
                  <a:srgbClr val="0000FF"/>
                </a:solidFill>
              </a:rPr>
              <a:t>as 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660066"/>
                </a:solidFill>
              </a:rPr>
              <a:t>REMARKS.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Steps </a:t>
            </a:r>
            <a:r>
              <a:rPr lang="en-US" b="1" dirty="0" smtClean="0">
                <a:solidFill>
                  <a:srgbClr val="FF0000"/>
                </a:solidFill>
              </a:rPr>
              <a:t>D. </a:t>
            </a:r>
            <a:r>
              <a:rPr lang="en-US" b="1" dirty="0" smtClean="0">
                <a:solidFill>
                  <a:srgbClr val="0000FF"/>
                </a:solidFill>
              </a:rPr>
              <a:t>and </a:t>
            </a:r>
            <a:r>
              <a:rPr lang="en-US" b="1" dirty="0" smtClean="0">
                <a:solidFill>
                  <a:srgbClr val="FF0000"/>
                </a:solidFill>
              </a:rPr>
              <a:t>E.  </a:t>
            </a:r>
            <a:r>
              <a:rPr lang="en-US" b="1" dirty="0" smtClean="0">
                <a:solidFill>
                  <a:srgbClr val="0000FF"/>
                </a:solidFill>
              </a:rPr>
              <a:t>Will give us trouble,  but we will actually find a way to “</a:t>
            </a:r>
            <a:r>
              <a:rPr lang="en-US" b="1" dirty="0" smtClean="0">
                <a:solidFill>
                  <a:srgbClr val="008000"/>
                </a:solidFill>
              </a:rPr>
              <a:t>sidestep</a:t>
            </a:r>
            <a:r>
              <a:rPr lang="en-US" b="1" dirty="0" smtClean="0">
                <a:solidFill>
                  <a:srgbClr val="0000FF"/>
                </a:solidFill>
              </a:rPr>
              <a:t>” them with a very powerful theorem.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Step </a:t>
            </a:r>
            <a:r>
              <a:rPr lang="en-US" b="1" dirty="0" smtClean="0">
                <a:solidFill>
                  <a:srgbClr val="FF0000"/>
                </a:solidFill>
              </a:rPr>
              <a:t>B. </a:t>
            </a:r>
            <a:r>
              <a:rPr lang="en-US" b="1" dirty="0" smtClean="0">
                <a:solidFill>
                  <a:srgbClr val="0000FF"/>
                </a:solidFill>
              </a:rPr>
              <a:t>is a dream, it says we can pick any       in the subinterval. Sometime </a:t>
            </a:r>
            <a:r>
              <a:rPr lang="en-US" b="1" dirty="0">
                <a:solidFill>
                  <a:srgbClr val="0000FF"/>
                </a:solidFill>
              </a:rPr>
              <a:t>y</a:t>
            </a:r>
            <a:r>
              <a:rPr lang="en-US" b="1" dirty="0" smtClean="0">
                <a:solidFill>
                  <a:srgbClr val="0000FF"/>
                </a:solidFill>
              </a:rPr>
              <a:t>ou will be asked to pick the left end-point, sometime the right one.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The figures I will show pick </a:t>
            </a:r>
            <a:r>
              <a:rPr lang="en-US" b="1" smtClean="0">
                <a:solidFill>
                  <a:srgbClr val="0000FF"/>
                </a:solidFill>
              </a:rPr>
              <a:t>the highest </a:t>
            </a:r>
            <a:r>
              <a:rPr lang="en-US" b="1" dirty="0" smtClean="0">
                <a:solidFill>
                  <a:srgbClr val="0000FF"/>
                </a:solidFill>
              </a:rPr>
              <a:t>rectangle, or the lowest, or an average. Let me show you.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6514" y="1324229"/>
            <a:ext cx="1828673" cy="39954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67664" y="3886264"/>
            <a:ext cx="291973" cy="291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30182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4000" y="254000"/>
            <a:ext cx="8585200" cy="63500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Same curve as before: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                                   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 </a:t>
            </a:r>
            <a:r>
              <a:rPr lang="en-US" b="1" dirty="0" smtClean="0">
                <a:solidFill>
                  <a:srgbClr val="0000FF"/>
                </a:solidFill>
              </a:rPr>
              <a:t>                             lowest </a:t>
            </a:r>
            <a:r>
              <a:rPr lang="en-US" b="1" dirty="0" err="1" smtClean="0">
                <a:solidFill>
                  <a:srgbClr val="0000FF"/>
                </a:solidFill>
              </a:rPr>
              <a:t>rects</a:t>
            </a: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Next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 descr="Picture 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707" y="1139895"/>
            <a:ext cx="2806014" cy="370191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803" y="1613662"/>
            <a:ext cx="1306195" cy="430276"/>
          </a:xfrm>
          <a:prstGeom prst="rect">
            <a:avLst/>
          </a:prstGeom>
        </p:spPr>
      </p:pic>
      <p:pic>
        <p:nvPicPr>
          <p:cNvPr id="6" name="Picture 5" descr="Picture 1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4734" y="1048935"/>
            <a:ext cx="3441777" cy="38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86158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4000" y="228600"/>
            <a:ext cx="8661400" cy="64262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Same        .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   highest </a:t>
            </a:r>
            <a:r>
              <a:rPr lang="en-US" b="1" dirty="0" err="1" smtClean="0">
                <a:solidFill>
                  <a:srgbClr val="0000FF"/>
                </a:solidFill>
              </a:rPr>
              <a:t>rects</a:t>
            </a:r>
            <a:r>
              <a:rPr lang="en-US" b="1" dirty="0" smtClean="0">
                <a:solidFill>
                  <a:srgbClr val="0000FF"/>
                </a:solidFill>
              </a:rPr>
              <a:t>					average </a:t>
            </a:r>
            <a:r>
              <a:rPr lang="en-US" b="1" dirty="0" err="1" smtClean="0">
                <a:solidFill>
                  <a:srgbClr val="0000FF"/>
                </a:solidFill>
              </a:rPr>
              <a:t>rects</a:t>
            </a: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Here is what happens when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7462" y="333629"/>
            <a:ext cx="430276" cy="399542"/>
          </a:xfrm>
          <a:prstGeom prst="rect">
            <a:avLst/>
          </a:prstGeom>
        </p:spPr>
      </p:pic>
      <p:pic>
        <p:nvPicPr>
          <p:cNvPr id="5" name="Picture 4" descr="Picture 3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96" y="1476166"/>
            <a:ext cx="3395682" cy="4210032"/>
          </a:xfrm>
          <a:prstGeom prst="rect">
            <a:avLst/>
          </a:prstGeom>
        </p:spPr>
      </p:pic>
      <p:pic>
        <p:nvPicPr>
          <p:cNvPr id="6" name="Picture 5" descr="Picture 4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4148" y="1641199"/>
            <a:ext cx="3242032" cy="391809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51514" y="5591429"/>
            <a:ext cx="1828673" cy="399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87311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4000" y="279400"/>
            <a:ext cx="8559800" cy="62484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         </a:t>
            </a:r>
            <a:r>
              <a:rPr lang="en-US" b="1" dirty="0" smtClean="0">
                <a:solidFill>
                  <a:srgbClr val="0000FF"/>
                </a:solidFill>
              </a:rPr>
              <a:t>average rectangles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lnSpc>
                <a:spcPct val="7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Now we must invent </a:t>
            </a:r>
            <a:r>
              <a:rPr lang="en-US" b="1" dirty="0" smtClean="0">
                <a:solidFill>
                  <a:srgbClr val="FF0000"/>
                </a:solidFill>
              </a:rPr>
              <a:t>notations</a:t>
            </a:r>
            <a:r>
              <a:rPr lang="en-US" b="1" dirty="0" smtClean="0">
                <a:solidFill>
                  <a:srgbClr val="0000FF"/>
                </a:solidFill>
              </a:rPr>
              <a:t> and </a:t>
            </a:r>
            <a:r>
              <a:rPr lang="en-US" b="1" dirty="0" smtClean="0">
                <a:solidFill>
                  <a:srgbClr val="FF0000"/>
                </a:solidFill>
              </a:rPr>
              <a:t>algorithms</a:t>
            </a:r>
            <a:r>
              <a:rPr lang="en-US" b="1" dirty="0" smtClean="0">
                <a:solidFill>
                  <a:srgbClr val="0000FF"/>
                </a:solidFill>
              </a:rPr>
              <a:t> for this Riemann protocol ! It will come next.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600" y="343662"/>
            <a:ext cx="1598168" cy="430276"/>
          </a:xfrm>
          <a:prstGeom prst="rect">
            <a:avLst/>
          </a:prstGeom>
        </p:spPr>
      </p:pic>
      <p:pic>
        <p:nvPicPr>
          <p:cNvPr id="5" name="Picture 4" descr="Picture 1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0609" y="1037382"/>
            <a:ext cx="3108541" cy="4376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8504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200" y="228600"/>
            <a:ext cx="8737600" cy="64262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We need to name: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>
                <a:solidFill>
                  <a:srgbClr val="0000FF"/>
                </a:solidFill>
              </a:rPr>
              <a:t>The           subintervals. </a:t>
            </a:r>
            <a:r>
              <a:rPr lang="en-US" b="1" dirty="0" smtClean="0">
                <a:solidFill>
                  <a:srgbClr val="660066"/>
                </a:solidFill>
              </a:rPr>
              <a:t>Tradition requires </a:t>
            </a:r>
            <a:r>
              <a:rPr lang="en-US" b="1" dirty="0" smtClean="0">
                <a:solidFill>
                  <a:srgbClr val="0000FF"/>
                </a:solidFill>
              </a:rPr>
              <a:t>that we name them thus: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>
                <a:solidFill>
                  <a:srgbClr val="0000FF"/>
                </a:solidFill>
              </a:rPr>
              <a:t>The (</a:t>
            </a:r>
            <a:r>
              <a:rPr lang="en-US" b="1" dirty="0" smtClean="0">
                <a:solidFill>
                  <a:srgbClr val="008000"/>
                </a:solidFill>
              </a:rPr>
              <a:t>common</a:t>
            </a:r>
            <a:r>
              <a:rPr lang="en-US" b="1" dirty="0" smtClean="0">
                <a:solidFill>
                  <a:srgbClr val="0000FF"/>
                </a:solidFill>
              </a:rPr>
              <a:t>) length of each subinterval. </a:t>
            </a:r>
            <a:r>
              <a:rPr lang="en-US" b="1" dirty="0" smtClean="0">
                <a:solidFill>
                  <a:srgbClr val="660066"/>
                </a:solidFill>
              </a:rPr>
              <a:t>Tradition requires </a:t>
            </a:r>
            <a:r>
              <a:rPr lang="en-US" b="1" dirty="0" smtClean="0">
                <a:solidFill>
                  <a:srgbClr val="0000FF"/>
                </a:solidFill>
              </a:rPr>
              <a:t>that we name it thus: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>
                <a:solidFill>
                  <a:srgbClr val="0000FF"/>
                </a:solidFill>
              </a:rPr>
              <a:t>The </a:t>
            </a:r>
            <a:r>
              <a:rPr lang="en-US" b="1" dirty="0" smtClean="0">
                <a:solidFill>
                  <a:srgbClr val="FF0000"/>
                </a:solidFill>
              </a:rPr>
              <a:t>point</a:t>
            </a:r>
            <a:r>
              <a:rPr lang="en-US" b="1" dirty="0" smtClean="0">
                <a:solidFill>
                  <a:srgbClr val="0000FF"/>
                </a:solidFill>
              </a:rPr>
              <a:t> we pick in each subinterval (</a:t>
            </a:r>
            <a:r>
              <a:rPr lang="en-US" b="1" dirty="0" smtClean="0">
                <a:solidFill>
                  <a:srgbClr val="008000"/>
                </a:solidFill>
              </a:rPr>
              <a:t>there are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8000"/>
                </a:solidFill>
              </a:rPr>
              <a:t>	</a:t>
            </a:r>
            <a:r>
              <a:rPr lang="en-US" b="1" dirty="0" smtClean="0">
                <a:solidFill>
                  <a:srgbClr val="008000"/>
                </a:solidFill>
              </a:rPr>
              <a:t>      of them !</a:t>
            </a:r>
            <a:r>
              <a:rPr lang="en-US" b="1" dirty="0" smtClean="0">
                <a:solidFill>
                  <a:srgbClr val="0000FF"/>
                </a:solidFill>
              </a:rPr>
              <a:t>) </a:t>
            </a:r>
            <a:r>
              <a:rPr lang="en-US" b="1" dirty="0">
                <a:solidFill>
                  <a:srgbClr val="660066"/>
                </a:solidFill>
              </a:rPr>
              <a:t>Tradition requires </a:t>
            </a:r>
            <a:r>
              <a:rPr lang="en-US" b="1" dirty="0">
                <a:solidFill>
                  <a:srgbClr val="0000FF"/>
                </a:solidFill>
              </a:rPr>
              <a:t>that we </a:t>
            </a:r>
            <a:r>
              <a:rPr lang="en-US" b="1" dirty="0" smtClean="0">
                <a:solidFill>
                  <a:srgbClr val="0000FF"/>
                </a:solidFill>
              </a:rPr>
              <a:t>name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	</a:t>
            </a:r>
            <a:r>
              <a:rPr lang="en-US" b="1" dirty="0" smtClean="0">
                <a:solidFill>
                  <a:srgbClr val="0000FF"/>
                </a:solidFill>
              </a:rPr>
              <a:t> </a:t>
            </a:r>
            <a:r>
              <a:rPr lang="en-US" b="1" dirty="0">
                <a:solidFill>
                  <a:srgbClr val="0000FF"/>
                </a:solidFill>
              </a:rPr>
              <a:t>them </a:t>
            </a:r>
            <a:r>
              <a:rPr lang="en-US" b="1" dirty="0" smtClean="0">
                <a:solidFill>
                  <a:srgbClr val="0000FF"/>
                </a:solidFill>
              </a:rPr>
              <a:t>thus: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Now we can write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The area of each of the          sub-rectangles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9062" y="892429"/>
            <a:ext cx="430276" cy="39954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4997" y="1256792"/>
            <a:ext cx="3350006" cy="73761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20203" y="2452116"/>
            <a:ext cx="583946" cy="39954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5462" y="3610229"/>
            <a:ext cx="430276" cy="39954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45880" y="4050792"/>
            <a:ext cx="3150235" cy="73761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4988" y="5904992"/>
            <a:ext cx="7729601" cy="73761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34459" y="5381371"/>
            <a:ext cx="430276" cy="399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628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28600"/>
            <a:ext cx="8610600" cy="63754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The sum of the         areas: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o</a:t>
            </a:r>
            <a:r>
              <a:rPr lang="en-US" b="1" dirty="0" smtClean="0">
                <a:solidFill>
                  <a:srgbClr val="0000FF"/>
                </a:solidFill>
              </a:rPr>
              <a:t>r, more efficiently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These are called the </a:t>
            </a:r>
            <a:r>
              <a:rPr lang="en-US" b="1" dirty="0" smtClean="0">
                <a:solidFill>
                  <a:srgbClr val="FF0000"/>
                </a:solidFill>
              </a:rPr>
              <a:t>Riemann Sums</a:t>
            </a:r>
            <a:r>
              <a:rPr lang="en-US" b="1" dirty="0" smtClean="0">
                <a:solidFill>
                  <a:srgbClr val="0000FF"/>
                </a:solidFill>
              </a:rPr>
              <a:t> for the function 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Computing Riemann sums is a challenge you will face in exams. Let’s do a couple.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353" y="901192"/>
            <a:ext cx="7452995" cy="73761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6163" y="1840992"/>
            <a:ext cx="6530975" cy="73761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51812" y="2976118"/>
            <a:ext cx="5040376" cy="141376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61462" y="304800"/>
            <a:ext cx="430276" cy="39954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24812" y="4784471"/>
            <a:ext cx="1014222" cy="568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4117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79400"/>
            <a:ext cx="8686800" cy="63500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We are going to verify that the </a:t>
            </a:r>
            <a:r>
              <a:rPr lang="en-US" b="1" dirty="0" smtClean="0">
                <a:solidFill>
                  <a:srgbClr val="FF0000"/>
                </a:solidFill>
              </a:rPr>
              <a:t>Riemann protocol </a:t>
            </a:r>
            <a:r>
              <a:rPr lang="en-US" b="1" dirty="0" smtClean="0">
                <a:solidFill>
                  <a:srgbClr val="0000FF"/>
                </a:solidFill>
              </a:rPr>
              <a:t>gives the expected answers for a </a:t>
            </a:r>
            <a:r>
              <a:rPr lang="en-US" b="1" dirty="0" smtClean="0">
                <a:solidFill>
                  <a:srgbClr val="660066"/>
                </a:solidFill>
              </a:rPr>
              <a:t>rectangle </a:t>
            </a:r>
            <a:r>
              <a:rPr lang="en-US" b="1" dirty="0" smtClean="0">
                <a:solidFill>
                  <a:srgbClr val="0000FF"/>
                </a:solidFill>
              </a:rPr>
              <a:t>and a </a:t>
            </a:r>
            <a:r>
              <a:rPr lang="en-US" b="1" dirty="0" smtClean="0">
                <a:solidFill>
                  <a:srgbClr val="660066"/>
                </a:solidFill>
              </a:rPr>
              <a:t>triangle</a:t>
            </a:r>
            <a:r>
              <a:rPr lang="en-US" b="1" dirty="0" smtClean="0">
                <a:solidFill>
                  <a:srgbClr val="0000FF"/>
                </a:solidFill>
              </a:rPr>
              <a:t>.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Here we go: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The </a:t>
            </a:r>
            <a:r>
              <a:rPr lang="en-US" b="1" dirty="0" smtClean="0">
                <a:solidFill>
                  <a:srgbClr val="660066"/>
                </a:solidFill>
              </a:rPr>
              <a:t>rectangle</a:t>
            </a:r>
            <a:r>
              <a:rPr lang="en-US" b="1" dirty="0" smtClean="0">
                <a:solidFill>
                  <a:srgbClr val="0000FF"/>
                </a:solidFill>
              </a:rPr>
              <a:t>.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 descr="Picture 3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2755" y="3087788"/>
            <a:ext cx="5939691" cy="3374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80011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54000"/>
            <a:ext cx="8686800" cy="6400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This is </a:t>
            </a:r>
            <a:r>
              <a:rPr lang="en-US" b="1" dirty="0" smtClean="0">
                <a:solidFill>
                  <a:srgbClr val="FF1ADC"/>
                </a:solidFill>
              </a:rPr>
              <a:t>SOOOO</a:t>
            </a:r>
            <a:r>
              <a:rPr lang="en-US" b="1" dirty="0" smtClean="0">
                <a:solidFill>
                  <a:srgbClr val="0000FF"/>
                </a:solidFill>
              </a:rPr>
              <a:t> easy ! We have:</a:t>
            </a:r>
          </a:p>
          <a:p>
            <a:pPr marL="514350" indent="-514350">
              <a:buFont typeface="+mj-ea"/>
              <a:buAutoNum type="circleNumDbPlain"/>
            </a:pPr>
            <a:r>
              <a:rPr lang="en-US" b="1" dirty="0">
                <a:solidFill>
                  <a:srgbClr val="0000FF"/>
                </a:solidFill>
              </a:rPr>
              <a:t> </a:t>
            </a:r>
            <a:endParaRPr lang="en-US" b="1" dirty="0" smtClean="0">
              <a:solidFill>
                <a:srgbClr val="0000FF"/>
              </a:solidFill>
            </a:endParaRPr>
          </a:p>
          <a:p>
            <a:pPr marL="514350" indent="-514350">
              <a:lnSpc>
                <a:spcPct val="150000"/>
              </a:lnSpc>
              <a:buFont typeface="+mj-ea"/>
              <a:buAutoNum type="circleNumDbPlain"/>
            </a:pPr>
            <a:r>
              <a:rPr lang="en-US" b="1" dirty="0" smtClean="0">
                <a:solidFill>
                  <a:srgbClr val="0000FF"/>
                </a:solidFill>
              </a:rPr>
              <a:t> </a:t>
            </a:r>
          </a:p>
          <a:p>
            <a:pPr marL="514350" indent="-514350">
              <a:lnSpc>
                <a:spcPct val="150000"/>
              </a:lnSpc>
              <a:buFont typeface="+mj-ea"/>
              <a:buAutoNum type="circleNumDbPlain"/>
            </a:pPr>
            <a:r>
              <a:rPr lang="en-US" b="1" dirty="0">
                <a:solidFill>
                  <a:srgbClr val="0000FF"/>
                </a:solidFill>
              </a:rPr>
              <a:t> </a:t>
            </a:r>
            <a:r>
              <a:rPr lang="en-US" b="1" dirty="0" smtClean="0">
                <a:solidFill>
                  <a:srgbClr val="0000FF"/>
                </a:solidFill>
              </a:rPr>
              <a:t>                           (</a:t>
            </a:r>
            <a:r>
              <a:rPr lang="en-US" b="1" dirty="0" smtClean="0">
                <a:solidFill>
                  <a:srgbClr val="008000"/>
                </a:solidFill>
              </a:rPr>
              <a:t>no matter which       you take.</a:t>
            </a:r>
            <a:r>
              <a:rPr lang="en-US" b="1" dirty="0" smtClean="0">
                <a:solidFill>
                  <a:srgbClr val="0000FF"/>
                </a:solidFill>
              </a:rPr>
              <a:t>)</a:t>
            </a:r>
          </a:p>
          <a:p>
            <a:pPr marL="514350" indent="-514350">
              <a:lnSpc>
                <a:spcPct val="150000"/>
              </a:lnSpc>
              <a:buFont typeface="+mj-ea"/>
              <a:buAutoNum type="circleNumDbPlain"/>
            </a:pPr>
            <a:r>
              <a:rPr lang="en-US" b="1" dirty="0" smtClean="0">
                <a:solidFill>
                  <a:srgbClr val="0000FF"/>
                </a:solidFill>
              </a:rPr>
              <a:t>                                                                                </a:t>
            </a:r>
          </a:p>
          <a:p>
            <a:pPr marL="0" indent="0">
              <a:lnSpc>
                <a:spcPct val="150000"/>
              </a:lnSpc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lnSpc>
                <a:spcPct val="70000"/>
              </a:lnSpc>
              <a:buNone/>
            </a:pPr>
            <a:r>
              <a:rPr lang="en-US" b="1" dirty="0">
                <a:solidFill>
                  <a:srgbClr val="0000FF"/>
                </a:solidFill>
              </a:rPr>
              <a:t> </a:t>
            </a:r>
            <a:r>
              <a:rPr lang="en-US" b="1" dirty="0" smtClean="0">
                <a:solidFill>
                  <a:srgbClr val="0000FF"/>
                </a:solidFill>
              </a:rPr>
              <a:t>                                                                                  QED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sz="3500" b="1" dirty="0" smtClean="0">
                <a:solidFill>
                  <a:srgbClr val="0000FF"/>
                </a:solidFill>
              </a:rPr>
              <a:t>Riemann protocol gives the old answer !</a:t>
            </a:r>
            <a:endParaRPr lang="en-US" sz="3500" b="1" dirty="0">
              <a:solidFill>
                <a:srgbClr val="0000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5380" y="863600"/>
            <a:ext cx="1844040" cy="56857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6467" y="1362710"/>
            <a:ext cx="3042666" cy="107569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0912" y="2374392"/>
            <a:ext cx="1966976" cy="73761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07163" y="2413000"/>
            <a:ext cx="384175" cy="73761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91006" y="2925318"/>
            <a:ext cx="5593588" cy="141376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5574" y="4240784"/>
            <a:ext cx="7022719" cy="1475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78060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28600"/>
            <a:ext cx="8661400" cy="6375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You do the triangle, OAB in the figure. The base is</a:t>
            </a:r>
          </a:p>
          <a:p>
            <a:pPr marL="0" indent="0">
              <a:lnSpc>
                <a:spcPct val="140000"/>
              </a:lnSpc>
              <a:buNone/>
            </a:pPr>
            <a:r>
              <a:rPr lang="en-US" b="1" dirty="0">
                <a:solidFill>
                  <a:srgbClr val="0000FF"/>
                </a:solidFill>
              </a:rPr>
              <a:t> </a:t>
            </a:r>
            <a:r>
              <a:rPr lang="en-US" b="1" i="1" dirty="0" smtClean="0">
                <a:solidFill>
                  <a:srgbClr val="0000FF"/>
                </a:solidFill>
              </a:rPr>
              <a:t>a , </a:t>
            </a:r>
            <a:r>
              <a:rPr lang="en-US" b="1" dirty="0" smtClean="0">
                <a:solidFill>
                  <a:srgbClr val="0000FF"/>
                </a:solidFill>
              </a:rPr>
              <a:t>  the height is  </a:t>
            </a:r>
            <a:r>
              <a:rPr lang="en-US" b="1" i="1" dirty="0" smtClean="0">
                <a:solidFill>
                  <a:srgbClr val="D80939"/>
                </a:solidFill>
              </a:rPr>
              <a:t>k </a:t>
            </a:r>
            <a:r>
              <a:rPr lang="en-US" b="1" dirty="0" smtClean="0">
                <a:solidFill>
                  <a:srgbClr val="0000FF"/>
                </a:solidFill>
              </a:rPr>
              <a:t>,you should get                 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3251" y="563753"/>
            <a:ext cx="968121" cy="1260094"/>
          </a:xfrm>
          <a:prstGeom prst="rect">
            <a:avLst/>
          </a:prstGeom>
        </p:spPr>
      </p:pic>
      <p:pic>
        <p:nvPicPr>
          <p:cNvPr id="8" name="Picture 7" descr="Picture 3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9832" y="1946195"/>
            <a:ext cx="5048737" cy="4578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80479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200" y="304800"/>
            <a:ext cx="8661400" cy="63500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228600" y="228600"/>
            <a:ext cx="8661400" cy="6375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The equation of the line is</a:t>
            </a:r>
          </a:p>
          <a:p>
            <a:pPr marL="0" indent="0">
              <a:lnSpc>
                <a:spcPct val="140000"/>
              </a:lnSpc>
              <a:buFont typeface="Arial"/>
              <a:buNone/>
            </a:pPr>
            <a:r>
              <a:rPr lang="en-US" b="1" dirty="0" smtClean="0">
                <a:solidFill>
                  <a:srgbClr val="0000FF"/>
                </a:solidFill>
              </a:rPr>
              <a:t>And you will need the formula</a:t>
            </a:r>
          </a:p>
          <a:p>
            <a:pPr marL="0" indent="0">
              <a:lnSpc>
                <a:spcPct val="140000"/>
              </a:lnSpc>
              <a:buFont typeface="Arial"/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lnSpc>
                <a:spcPct val="140000"/>
              </a:lnSpc>
              <a:buFont typeface="Arial"/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lnSpc>
                <a:spcPct val="140000"/>
              </a:lnSpc>
              <a:buFont typeface="Arial"/>
              <a:buNone/>
            </a:pPr>
            <a:r>
              <a:rPr lang="en-US" b="1" dirty="0" smtClean="0">
                <a:solidFill>
                  <a:srgbClr val="0000FF"/>
                </a:solidFill>
              </a:rPr>
              <a:t>Whose proof is shown below.</a:t>
            </a:r>
          </a:p>
          <a:p>
            <a:pPr marL="0" indent="0">
              <a:lnSpc>
                <a:spcPct val="140000"/>
              </a:lnSpc>
              <a:buFont typeface="Arial"/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lnSpc>
                <a:spcPct val="90000"/>
              </a:lnSpc>
              <a:buFont typeface="Arial"/>
              <a:buNone/>
            </a:pPr>
            <a:r>
              <a:rPr lang="en-US" b="1" dirty="0" smtClean="0">
                <a:solidFill>
                  <a:srgbClr val="0000FF"/>
                </a:solidFill>
              </a:rPr>
              <a:t>_________________________________________</a:t>
            </a:r>
          </a:p>
          <a:p>
            <a:pPr marL="0" indent="0">
              <a:lnSpc>
                <a:spcPct val="90000"/>
              </a:lnSpc>
              <a:buFont typeface="Arial"/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lnSpc>
                <a:spcPct val="110000"/>
              </a:lnSpc>
              <a:buFont typeface="Arial"/>
              <a:buNone/>
            </a:pPr>
            <a:r>
              <a:rPr lang="en-US" b="1" dirty="0" smtClean="0">
                <a:solidFill>
                  <a:srgbClr val="0000FF"/>
                </a:solidFill>
              </a:rPr>
              <a:t>QED</a:t>
            </a:r>
          </a:p>
          <a:p>
            <a:pPr marL="0" indent="0">
              <a:lnSpc>
                <a:spcPct val="140000"/>
              </a:lnSpc>
              <a:buFont typeface="Arial"/>
              <a:buNone/>
            </a:pPr>
            <a:endParaRPr lang="en-US" b="1" dirty="0" smtClean="0">
              <a:solidFill>
                <a:srgbClr val="0000FF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5395" y="-101600"/>
            <a:ext cx="2258949" cy="126009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3472" y="1655128"/>
            <a:ext cx="8298180" cy="53784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472" y="2192973"/>
            <a:ext cx="2082800" cy="10414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9949" y="3883026"/>
            <a:ext cx="7821803" cy="1306195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8548" y="5338128"/>
            <a:ext cx="4794504" cy="53784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23965" y="5381435"/>
            <a:ext cx="1920875" cy="430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43319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4000" y="304800"/>
            <a:ext cx="8686800" cy="63246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One last example, this time of a figure for which </a:t>
            </a:r>
            <a:r>
              <a:rPr lang="en-US" b="1" dirty="0" smtClean="0">
                <a:solidFill>
                  <a:srgbClr val="660066"/>
                </a:solidFill>
              </a:rPr>
              <a:t>the old protocol gives no answer</a:t>
            </a:r>
            <a:r>
              <a:rPr lang="en-US" b="1" dirty="0" smtClean="0">
                <a:solidFill>
                  <a:srgbClr val="FF0000"/>
                </a:solidFill>
              </a:rPr>
              <a:t>, but the Riemann protocol </a:t>
            </a:r>
            <a:r>
              <a:rPr lang="en-US" b="1" dirty="0" smtClean="0">
                <a:solidFill>
                  <a:srgbClr val="0000FF"/>
                </a:solidFill>
              </a:rPr>
              <a:t>does. The figure is shown below.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2" name="Picture 1" descr="Picture 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7846" y="1951571"/>
            <a:ext cx="4053508" cy="483445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230" y="3588417"/>
            <a:ext cx="2467940" cy="760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8226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4000" y="304800"/>
            <a:ext cx="8636000" cy="63246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We will use the right end-points for our computations. We get: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The corresponding </a:t>
            </a:r>
            <a:r>
              <a:rPr lang="en-US" b="1" dirty="0" smtClean="0">
                <a:solidFill>
                  <a:srgbClr val="FF0000"/>
                </a:solidFill>
              </a:rPr>
              <a:t>Riemann sum </a:t>
            </a:r>
            <a:r>
              <a:rPr lang="en-US" b="1" dirty="0" smtClean="0">
                <a:solidFill>
                  <a:srgbClr val="0000FF"/>
                </a:solidFill>
              </a:rPr>
              <a:t>is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lnSpc>
                <a:spcPct val="50000"/>
              </a:lnSpc>
              <a:buNone/>
            </a:pPr>
            <a:r>
              <a:rPr lang="en-US" b="1" dirty="0">
                <a:solidFill>
                  <a:srgbClr val="0000FF"/>
                </a:solidFill>
              </a:rPr>
              <a:t> </a:t>
            </a:r>
            <a:r>
              <a:rPr lang="en-US" b="1" dirty="0" smtClean="0">
                <a:solidFill>
                  <a:srgbClr val="0000FF"/>
                </a:solidFill>
              </a:rPr>
              <a:t>                                 We need to know               !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273" y="4855718"/>
            <a:ext cx="2489454" cy="141376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594" y="3147949"/>
            <a:ext cx="6746113" cy="162890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44907" y="4999482"/>
            <a:ext cx="850900" cy="11684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889" y="1224153"/>
            <a:ext cx="7161022" cy="1260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0333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200" y="228600"/>
            <a:ext cx="8661400" cy="62992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Nowadays this is easy, look it up on </a:t>
            </a:r>
            <a:r>
              <a:rPr lang="en-US" b="1" dirty="0" smtClean="0">
                <a:solidFill>
                  <a:srgbClr val="008000"/>
                </a:solidFill>
              </a:rPr>
              <a:t>Wikipedia</a:t>
            </a:r>
            <a:r>
              <a:rPr lang="en-US" b="1" dirty="0" smtClean="0">
                <a:solidFill>
                  <a:srgbClr val="0000FF"/>
                </a:solidFill>
              </a:rPr>
              <a:t>!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You will find: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Therefore our </a:t>
            </a:r>
            <a:r>
              <a:rPr lang="en-US" b="1" dirty="0" smtClean="0">
                <a:solidFill>
                  <a:srgbClr val="FF0000"/>
                </a:solidFill>
              </a:rPr>
              <a:t>Riemann sum </a:t>
            </a:r>
            <a:r>
              <a:rPr lang="en-US" b="1" dirty="0" smtClean="0">
                <a:solidFill>
                  <a:srgbClr val="0000FF"/>
                </a:solidFill>
              </a:rPr>
              <a:t>becomes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lnSpc>
                <a:spcPct val="5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Which is our answer </a:t>
            </a:r>
            <a:r>
              <a:rPr lang="en-US" sz="3600" b="1" dirty="0" smtClean="0">
                <a:solidFill>
                  <a:srgbClr val="FF0000"/>
                </a:solidFill>
                <a:sym typeface="Wingdings"/>
              </a:rPr>
              <a:t></a:t>
            </a:r>
            <a:endParaRPr lang="en-US" sz="3600" b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360" y="3077718"/>
            <a:ext cx="2489454" cy="141376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730" y="1306830"/>
            <a:ext cx="8689340" cy="114554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514" y="4674553"/>
            <a:ext cx="7929372" cy="1306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68411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54000"/>
            <a:ext cx="8534400" cy="62992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Challenge: </a:t>
            </a:r>
            <a:r>
              <a:rPr lang="en-US" b="1" dirty="0" smtClean="0">
                <a:solidFill>
                  <a:srgbClr val="0000FF"/>
                </a:solidFill>
              </a:rPr>
              <a:t>Here is another curve.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What </a:t>
            </a:r>
            <a:r>
              <a:rPr lang="en-US" b="1" dirty="0" smtClean="0">
                <a:solidFill>
                  <a:srgbClr val="0000FF"/>
                </a:solidFill>
              </a:rPr>
              <a:t>does </a:t>
            </a:r>
            <a:r>
              <a:rPr lang="en-US" b="1" dirty="0" smtClean="0">
                <a:solidFill>
                  <a:srgbClr val="FF0000"/>
                </a:solidFill>
              </a:rPr>
              <a:t>Riemann protocol </a:t>
            </a:r>
            <a:r>
              <a:rPr lang="en-US" b="1" dirty="0" smtClean="0">
                <a:solidFill>
                  <a:srgbClr val="0000FF"/>
                </a:solidFill>
              </a:rPr>
              <a:t>give as an answer</a:t>
            </a:r>
            <a:r>
              <a:rPr lang="en-US" b="1" dirty="0" smtClean="0">
                <a:solidFill>
                  <a:srgbClr val="0000FF"/>
                </a:solidFill>
              </a:rPr>
              <a:t>?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(</a:t>
            </a:r>
            <a:r>
              <a:rPr lang="en-US" b="1" dirty="0" smtClean="0">
                <a:solidFill>
                  <a:srgbClr val="008000"/>
                </a:solidFill>
              </a:rPr>
              <a:t>See p. 298 of your textbook.</a:t>
            </a:r>
            <a:r>
              <a:rPr lang="en-US" b="1" dirty="0" smtClean="0">
                <a:solidFill>
                  <a:srgbClr val="0000FF"/>
                </a:solidFill>
              </a:rPr>
              <a:t>)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900" y="2457450"/>
            <a:ext cx="1841500" cy="571500"/>
          </a:xfrm>
          <a:prstGeom prst="rect">
            <a:avLst/>
          </a:prstGeom>
        </p:spPr>
      </p:pic>
      <p:pic>
        <p:nvPicPr>
          <p:cNvPr id="7" name="Picture 6" descr="Picture 3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7222" y="701417"/>
            <a:ext cx="4657257" cy="4477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6856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6233</TotalTime>
  <Words>987</Words>
  <Application>Microsoft Macintosh PowerPoint</Application>
  <PresentationFormat>On-screen Show (4:3)</PresentationFormat>
  <Paragraphs>166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HOW DO WE MEASURE  A QUANTITY 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Functions</dc:title>
  <dc:creator>Mario Borelli</dc:creator>
  <cp:lastModifiedBy>Mario Borelli</cp:lastModifiedBy>
  <cp:revision>693</cp:revision>
  <dcterms:created xsi:type="dcterms:W3CDTF">2011-08-21T14:29:24Z</dcterms:created>
  <dcterms:modified xsi:type="dcterms:W3CDTF">2011-11-04T15:22:19Z</dcterms:modified>
</cp:coreProperties>
</file>